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72" r:id="rId3"/>
    <p:sldId id="260" r:id="rId4"/>
    <p:sldId id="274" r:id="rId5"/>
    <p:sldId id="265" r:id="rId6"/>
    <p:sldId id="273" r:id="rId7"/>
    <p:sldId id="261" r:id="rId8"/>
    <p:sldId id="271" r:id="rId9"/>
    <p:sldId id="277" r:id="rId10"/>
    <p:sldId id="258" r:id="rId11"/>
    <p:sldId id="278" r:id="rId12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9" autoAdjust="0"/>
    <p:restoredTop sz="94660"/>
  </p:normalViewPr>
  <p:slideViewPr>
    <p:cSldViewPr>
      <p:cViewPr varScale="1">
        <p:scale>
          <a:sx n="114" d="100"/>
          <a:sy n="114" d="100"/>
        </p:scale>
        <p:origin x="1554" y="96"/>
      </p:cViewPr>
      <p:guideLst>
        <p:guide orient="horz" pos="23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A6F07-19DF-44A2-AB73-5EC5D35CD13B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68DA4-4719-4611-92FC-F831FFE12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17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68DA4-4719-4611-92FC-F831FFE12F6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75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2F56A-BF7D-4428-B779-B5E4A30B6EB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29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D859-E876-4EE3-B7F1-84EB74ADAB4E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7873-F062-473A-9A54-AF38EC5D71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43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D859-E876-4EE3-B7F1-84EB74ADAB4E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7873-F062-473A-9A54-AF38EC5D71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63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D859-E876-4EE3-B7F1-84EB74ADAB4E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7873-F062-473A-9A54-AF38EC5D71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7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D859-E876-4EE3-B7F1-84EB74ADAB4E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7873-F062-473A-9A54-AF38EC5D71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90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D859-E876-4EE3-B7F1-84EB74ADAB4E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7873-F062-473A-9A54-AF38EC5D71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19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D859-E876-4EE3-B7F1-84EB74ADAB4E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7873-F062-473A-9A54-AF38EC5D71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79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D859-E876-4EE3-B7F1-84EB74ADAB4E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7873-F062-473A-9A54-AF38EC5D71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68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D859-E876-4EE3-B7F1-84EB74ADAB4E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7873-F062-473A-9A54-AF38EC5D71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64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D859-E876-4EE3-B7F1-84EB74ADAB4E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7873-F062-473A-9A54-AF38EC5D71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52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D859-E876-4EE3-B7F1-84EB74ADAB4E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7873-F062-473A-9A54-AF38EC5D71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99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D859-E876-4EE3-B7F1-84EB74ADAB4E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7873-F062-473A-9A54-AF38EC5D71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53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2D859-E876-4EE3-B7F1-84EB74ADAB4E}" type="datetimeFigureOut">
              <a:rPr lang="ko-KR" altLang="en-US" smtClean="0"/>
              <a:t>2026-01-14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7873-F062-473A-9A54-AF38EC5D71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87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D6766697-0DAF-E202-C852-30716BC8A2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" y="0"/>
            <a:ext cx="484904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525B0A-5A7F-4D7D-841A-E755C9CF4EBF}"/>
              </a:ext>
            </a:extLst>
          </p:cNvPr>
          <p:cNvSpPr txBox="1"/>
          <p:nvPr/>
        </p:nvSpPr>
        <p:spPr>
          <a:xfrm>
            <a:off x="323528" y="5229200"/>
            <a:ext cx="2877634" cy="1059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주식회사 </a:t>
            </a:r>
            <a:r>
              <a:rPr lang="en-US" altLang="ko-KR" sz="22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EST</a:t>
            </a:r>
            <a:r>
              <a:rPr lang="ko-KR" altLang="en-US" sz="22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솔루션</a:t>
            </a:r>
            <a:r>
              <a:rPr lang="en-US" altLang="ko-KR" sz="22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2200" b="1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회  사  소  개  서</a:t>
            </a:r>
            <a:endParaRPr lang="en-US" altLang="ko-KR" sz="2200" b="1" dirty="0">
              <a:solidFill>
                <a:schemeClr val="bg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A9ED4-E952-414E-9EDA-BA37100C6DEC}"/>
              </a:ext>
            </a:extLst>
          </p:cNvPr>
          <p:cNvSpPr txBox="1"/>
          <p:nvPr/>
        </p:nvSpPr>
        <p:spPr>
          <a:xfrm>
            <a:off x="5894972" y="6638709"/>
            <a:ext cx="324902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25" i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Copyright </a:t>
            </a:r>
            <a:r>
              <a:rPr lang="en-US" altLang="ko-KR" sz="750" i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ⓒ </a:t>
            </a:r>
            <a:r>
              <a:rPr lang="en-US" altLang="ko-KR" sz="825" i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2020 EST Group. All right reserved</a:t>
            </a:r>
            <a:endParaRPr lang="ko-KR" altLang="en-US" sz="825" i="1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43" y="0"/>
            <a:ext cx="3650554" cy="226321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52" y="2310347"/>
            <a:ext cx="3650544" cy="201802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47" y="4375503"/>
            <a:ext cx="3650545" cy="22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8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9000"/>
                <a:lumOff val="9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/>
              <a:t>첨부 </a:t>
            </a:r>
            <a:r>
              <a:rPr lang="en-US" altLang="ko-KR" sz="1400" b="1" dirty="0"/>
              <a:t>: EST</a:t>
            </a:r>
            <a:r>
              <a:rPr lang="ko-KR" altLang="en-US" sz="1400" b="1" dirty="0"/>
              <a:t>솔루션 시설 조감도</a:t>
            </a:r>
            <a:r>
              <a:rPr lang="en-US" altLang="ko-KR" sz="1400" b="1" dirty="0"/>
              <a:t> </a:t>
            </a:r>
            <a:endParaRPr lang="ko-KR" altLang="en-US" sz="1400" b="1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60098A7-6FDA-B74A-00DE-49CB100EB3CA}"/>
              </a:ext>
            </a:extLst>
          </p:cNvPr>
          <p:cNvCxnSpPr/>
          <p:nvPr/>
        </p:nvCxnSpPr>
        <p:spPr>
          <a:xfrm>
            <a:off x="0" y="369332"/>
            <a:ext cx="914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야외, 트럭, 도시 디자인, 건물이(가) 표시된 사진&#10;&#10;자동 생성된 설명">
            <a:extLst>
              <a:ext uri="{FF2B5EF4-FFF2-40B4-BE49-F238E27FC236}">
                <a16:creationId xmlns:a16="http://schemas.microsoft.com/office/drawing/2014/main" id="{1184643D-126D-8134-CEC7-DA37332D1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933434"/>
            <a:ext cx="6984776" cy="4991131"/>
          </a:xfrm>
          <a:prstGeom prst="rect">
            <a:avLst/>
          </a:prstGeom>
        </p:spPr>
      </p:pic>
      <p:pic>
        <p:nvPicPr>
          <p:cNvPr id="4" name="그림 3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64420CBF-D5EA-BFE6-2546-A1C661A9B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23" y="827"/>
            <a:ext cx="800710" cy="3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9000"/>
                <a:lumOff val="9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/>
              <a:t>첨부 </a:t>
            </a:r>
            <a:r>
              <a:rPr lang="en-US" altLang="ko-KR" sz="1400" b="1" dirty="0"/>
              <a:t>: EST</a:t>
            </a:r>
            <a:r>
              <a:rPr lang="ko-KR" altLang="en-US" sz="1400" b="1" dirty="0"/>
              <a:t>솔루션 시설 조감도</a:t>
            </a:r>
            <a:r>
              <a:rPr lang="en-US" altLang="ko-KR" sz="1400" b="1" dirty="0"/>
              <a:t> </a:t>
            </a:r>
            <a:endParaRPr lang="ko-KR" altLang="en-US" sz="1400" b="1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60098A7-6FDA-B74A-00DE-49CB100EB3CA}"/>
              </a:ext>
            </a:extLst>
          </p:cNvPr>
          <p:cNvCxnSpPr/>
          <p:nvPr/>
        </p:nvCxnSpPr>
        <p:spPr>
          <a:xfrm>
            <a:off x="0" y="369332"/>
            <a:ext cx="914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64420CBF-D5EA-BFE6-2546-A1C661A9B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23" y="827"/>
            <a:ext cx="800710" cy="3341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A6322E1-8445-3C79-33C5-31CBE322C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248472" cy="29523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E7AA417-D620-BFED-5079-22F75363C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4248472" cy="294539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F80AC6F-7B67-E5EF-536E-ADF0581CFB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4248472" cy="280831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3F94000-213C-4C28-1257-265B67C74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24847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6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0" y="369332"/>
            <a:ext cx="914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329" y="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회사현황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614" y="387091"/>
            <a:ext cx="903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당사는 타사업장에서 발생하는 </a:t>
            </a:r>
            <a:r>
              <a:rPr lang="ko-KR" altLang="en-US" sz="1400" b="1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폐유기용제류를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이용하여 </a:t>
            </a:r>
            <a:r>
              <a:rPr lang="ko-KR" altLang="en-US" sz="1400" b="1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재생용제로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생산</a:t>
            </a:r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판매하는 </a:t>
            </a:r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“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폐기물 </a:t>
            </a:r>
            <a:r>
              <a:rPr lang="ko-KR" altLang="en-US" sz="1400" b="1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종합재활용업</a:t>
            </a:r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”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</a:t>
            </a:r>
            <a:r>
              <a:rPr lang="ko-KR" altLang="en-US" sz="1400" b="1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전문으로하는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회사입니다</a:t>
            </a:r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4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627168"/>
            <a:ext cx="3674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1/6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9F1DF53C-EFEC-4CF6-AB4F-9D72ACBC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75900"/>
              </p:ext>
            </p:extLst>
          </p:nvPr>
        </p:nvGraphicFramePr>
        <p:xfrm>
          <a:off x="899592" y="1484784"/>
          <a:ext cx="7144113" cy="430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850669689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535155229"/>
                    </a:ext>
                  </a:extLst>
                </a:gridCol>
                <a:gridCol w="1671505">
                  <a:extLst>
                    <a:ext uri="{9D8B030D-6E8A-4147-A177-3AD203B41FA5}">
                      <a16:colId xmlns:a16="http://schemas.microsoft.com/office/drawing/2014/main" val="3953428150"/>
                    </a:ext>
                  </a:extLst>
                </a:gridCol>
              </a:tblGrid>
              <a:tr h="6111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구  분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내      용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비고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68869"/>
                  </a:ext>
                </a:extLst>
              </a:tr>
              <a:tr h="6111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회사명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주식회사 </a:t>
                      </a:r>
                      <a:r>
                        <a:rPr lang="ko-KR" altLang="en-US" sz="1300" b="1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이에스티솔루션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WWW.estsolution.kr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19776"/>
                  </a:ext>
                </a:extLst>
              </a:tr>
              <a:tr h="6111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대표이사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이 종 상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5472"/>
                  </a:ext>
                </a:extLst>
              </a:tr>
              <a:tr h="6111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허가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등록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일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2023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년 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월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468260"/>
                  </a:ext>
                </a:extLst>
              </a:tr>
              <a:tr h="6111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자본금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830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백만원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609739"/>
                  </a:ext>
                </a:extLst>
              </a:tr>
              <a:tr h="5448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사업분야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종합재활용업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453948"/>
                  </a:ext>
                </a:extLst>
              </a:tr>
              <a:tr h="7031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사업장주소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충남 </a:t>
                      </a:r>
                      <a:r>
                        <a:rPr lang="ko-KR" altLang="en-US" sz="1300" b="1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당진시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송산면  </a:t>
                      </a:r>
                      <a:r>
                        <a:rPr lang="ko-KR" altLang="en-US" sz="1300" b="1" dirty="0" err="1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동곡로</a:t>
                      </a:r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65-30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TEL   041 355 3881</a:t>
                      </a:r>
                    </a:p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Fax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 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041 355 3882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7946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75245A9-08C5-4D03-B201-BDD1133EA7C1}"/>
              </a:ext>
            </a:extLst>
          </p:cNvPr>
          <p:cNvSpPr txBox="1"/>
          <p:nvPr/>
        </p:nvSpPr>
        <p:spPr>
          <a:xfrm>
            <a:off x="827584" y="5788383"/>
            <a:ext cx="4176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주</a:t>
            </a:r>
            <a:r>
              <a:rPr lang="en-US" altLang="ko-KR" sz="9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1) </a:t>
            </a:r>
            <a:r>
              <a:rPr lang="ko-KR" altLang="en-US" sz="9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㈜</a:t>
            </a:r>
            <a:r>
              <a:rPr lang="ko-KR" altLang="en-US" sz="9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이에스티가</a:t>
            </a:r>
            <a:r>
              <a:rPr lang="ko-KR" altLang="en-US" sz="9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9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53.4%</a:t>
            </a:r>
            <a:r>
              <a:rPr lang="ko-KR" altLang="en-US" sz="9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지분을 소유하고 있음</a:t>
            </a:r>
            <a:endParaRPr lang="en-US" altLang="ko-KR" sz="900" b="1" dirty="0">
              <a:solidFill>
                <a:schemeClr val="tx2">
                  <a:lumMod val="40000"/>
                  <a:lumOff val="6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6773087-949B-4834-81C7-A9096CC260AB}"/>
              </a:ext>
            </a:extLst>
          </p:cNvPr>
          <p:cNvSpPr/>
          <p:nvPr/>
        </p:nvSpPr>
        <p:spPr>
          <a:xfrm>
            <a:off x="5364088" y="4005064"/>
            <a:ext cx="3962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주</a:t>
            </a:r>
            <a:r>
              <a:rPr lang="en-US" altLang="ko-KR" sz="9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1)</a:t>
            </a:r>
            <a:endParaRPr lang="ko-KR" altLang="en-US" sz="900" dirty="0">
              <a:solidFill>
                <a:schemeClr val="tx2">
                  <a:lumMod val="40000"/>
                  <a:lumOff val="6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9" name="그림 8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E1E0D154-D0A9-04B4-D796-5597381A0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23" y="827"/>
            <a:ext cx="800710" cy="3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0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화살표: 왼쪽으로 구부러짐 3">
            <a:extLst>
              <a:ext uri="{FF2B5EF4-FFF2-40B4-BE49-F238E27FC236}">
                <a16:creationId xmlns:a16="http://schemas.microsoft.com/office/drawing/2014/main" id="{03A5373B-8B75-4626-9062-97DCC6FD05F0}"/>
              </a:ext>
            </a:extLst>
          </p:cNvPr>
          <p:cNvSpPr/>
          <p:nvPr/>
        </p:nvSpPr>
        <p:spPr>
          <a:xfrm>
            <a:off x="654611" y="1500669"/>
            <a:ext cx="1278108" cy="4736527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" y="-14009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주요 연혁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" y="407583"/>
            <a:ext cx="907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EST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솔루션은 </a:t>
            </a:r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‘22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인수 후 공장을 신규 준공</a:t>
            </a:r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‘23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</a:t>
            </a:r>
            <a:r>
              <a:rPr lang="ko-KR" altLang="en-US" sz="1400" b="1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종합재활용업을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득하여 현재 생산을 하고 있는 중입니다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41096" y="6597352"/>
            <a:ext cx="3674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2/6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58F15B4-2BD6-4090-951E-25565DBE49BD}"/>
              </a:ext>
            </a:extLst>
          </p:cNvPr>
          <p:cNvSpPr/>
          <p:nvPr/>
        </p:nvSpPr>
        <p:spPr>
          <a:xfrm>
            <a:off x="654612" y="1484784"/>
            <a:ext cx="7086899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○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2016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11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월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주식회사 제이앤지 설립 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6C26A8B-048A-4432-8CA3-C582BA506CA0}"/>
              </a:ext>
            </a:extLst>
          </p:cNvPr>
          <p:cNvSpPr/>
          <p:nvPr/>
        </p:nvSpPr>
        <p:spPr>
          <a:xfrm>
            <a:off x="912792" y="2348880"/>
            <a:ext cx="6984776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○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2022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월 주식회사 </a:t>
            </a:r>
            <a:r>
              <a:rPr lang="ko-KR" altLang="en-US" sz="1400" dirty="0" err="1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이에스티가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인수</a:t>
            </a:r>
            <a:endParaRPr lang="en-US" altLang="ko-KR" sz="14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C4EEC94-C1E1-4748-83BB-40941370D218}"/>
              </a:ext>
            </a:extLst>
          </p:cNvPr>
          <p:cNvSpPr/>
          <p:nvPr/>
        </p:nvSpPr>
        <p:spPr>
          <a:xfrm>
            <a:off x="1550432" y="4005064"/>
            <a:ext cx="6756972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○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2023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월 공장등록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한국산업단지공단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 </a:t>
            </a:r>
            <a:r>
              <a:rPr lang="ko-KR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첨부 등록증 참조</a:t>
            </a:r>
            <a:endParaRPr lang="en-US" altLang="ko-KR" sz="14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F7DD4F7-2DCF-4E3F-BDFB-B5B0545AFC24}"/>
              </a:ext>
            </a:extLst>
          </p:cNvPr>
          <p:cNvSpPr/>
          <p:nvPr/>
        </p:nvSpPr>
        <p:spPr>
          <a:xfrm>
            <a:off x="912792" y="4797152"/>
            <a:ext cx="6984776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○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2023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월 유해물질 제조업 허가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금강유역환경청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_ </a:t>
            </a:r>
            <a:r>
              <a:rPr lang="ko-KR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첨부 허가증 참조</a:t>
            </a:r>
            <a:endParaRPr lang="en-US" altLang="ko-KR" sz="14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3F0A6D9-744A-4935-BE59-D713C863504A}"/>
              </a:ext>
            </a:extLst>
          </p:cNvPr>
          <p:cNvSpPr/>
          <p:nvPr/>
        </p:nvSpPr>
        <p:spPr>
          <a:xfrm>
            <a:off x="654613" y="5733256"/>
            <a:ext cx="7086898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○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2024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월부터 </a:t>
            </a:r>
            <a:r>
              <a:rPr lang="ko-KR" altLang="en-US" sz="1400" dirty="0" err="1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폐유기용제류를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반입하여 재생 유기용제 생산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판매 중</a:t>
            </a:r>
            <a:endParaRPr lang="en-US" altLang="ko-KR" sz="1200" b="1" dirty="0">
              <a:solidFill>
                <a:schemeClr val="tx2">
                  <a:lumMod val="60000"/>
                  <a:lumOff val="4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A3666F9-0DEB-4A63-9C10-1C6C54469A07}"/>
              </a:ext>
            </a:extLst>
          </p:cNvPr>
          <p:cNvSpPr/>
          <p:nvPr/>
        </p:nvSpPr>
        <p:spPr>
          <a:xfrm>
            <a:off x="1550432" y="3212976"/>
            <a:ext cx="6756972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○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2023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월 종합 재활용업 신규 허가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금강유역환경청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en-US" altLang="ko-KR" sz="16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 </a:t>
            </a:r>
            <a:r>
              <a:rPr lang="ko-KR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첨부 허가증 참조</a:t>
            </a:r>
            <a:endParaRPr lang="en-US" altLang="ko-KR" sz="12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BF59970A-CB58-C192-C496-CF15728C9517}"/>
              </a:ext>
            </a:extLst>
          </p:cNvPr>
          <p:cNvCxnSpPr/>
          <p:nvPr/>
        </p:nvCxnSpPr>
        <p:spPr>
          <a:xfrm>
            <a:off x="0" y="369332"/>
            <a:ext cx="914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DB7FD23D-565D-A878-F8C4-978299979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23" y="827"/>
            <a:ext cx="800710" cy="3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D37FEA84-F924-7E6B-B15A-016F2FB3CD7B}"/>
              </a:ext>
            </a:extLst>
          </p:cNvPr>
          <p:cNvCxnSpPr>
            <a:cxnSpLocks/>
          </p:cNvCxnSpPr>
          <p:nvPr/>
        </p:nvCxnSpPr>
        <p:spPr>
          <a:xfrm flipV="1">
            <a:off x="4283968" y="4581128"/>
            <a:ext cx="0" cy="2880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5995B03D-DDF9-154B-BF90-535A23909F1A}"/>
              </a:ext>
            </a:extLst>
          </p:cNvPr>
          <p:cNvCxnSpPr>
            <a:cxnSpLocks/>
          </p:cNvCxnSpPr>
          <p:nvPr/>
        </p:nvCxnSpPr>
        <p:spPr>
          <a:xfrm flipH="1">
            <a:off x="107504" y="4869160"/>
            <a:ext cx="79208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>
            <a:extLst>
              <a:ext uri="{FF2B5EF4-FFF2-40B4-BE49-F238E27FC236}">
                <a16:creationId xmlns:a16="http://schemas.microsoft.com/office/drawing/2014/main" id="{952686DF-6384-4F51-18CD-F1C81EEFC9CE}"/>
              </a:ext>
            </a:extLst>
          </p:cNvPr>
          <p:cNvCxnSpPr>
            <a:cxnSpLocks/>
            <a:stCxn id="44" idx="0"/>
          </p:cNvCxnSpPr>
          <p:nvPr/>
        </p:nvCxnSpPr>
        <p:spPr>
          <a:xfrm>
            <a:off x="893240" y="3713718"/>
            <a:ext cx="0" cy="651386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996B92E-F82A-62C7-0794-286A839D56F3}"/>
              </a:ext>
            </a:extLst>
          </p:cNvPr>
          <p:cNvSpPr txBox="1"/>
          <p:nvPr/>
        </p:nvSpPr>
        <p:spPr>
          <a:xfrm>
            <a:off x="54233" y="-6213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설비 </a:t>
            </a:r>
            <a:r>
              <a:rPr lang="en-US" altLang="ko-KR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&amp; </a:t>
            </a:r>
            <a:r>
              <a: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생산공정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857FE-0F28-0637-31CC-D76FF720E580}"/>
              </a:ext>
            </a:extLst>
          </p:cNvPr>
          <p:cNvSpPr txBox="1"/>
          <p:nvPr/>
        </p:nvSpPr>
        <p:spPr>
          <a:xfrm>
            <a:off x="35942" y="404664"/>
            <a:ext cx="9054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EST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솔루션은 고객의 폐유기용제를 안전하게 처리하여</a:t>
            </a:r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산업현장에 재생하여 순환경제에 기여하고 있습니다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022A59A7-1490-A4C7-A24B-518E36138DE7}"/>
              </a:ext>
            </a:extLst>
          </p:cNvPr>
          <p:cNvCxnSpPr/>
          <p:nvPr/>
        </p:nvCxnSpPr>
        <p:spPr>
          <a:xfrm>
            <a:off x="0" y="369332"/>
            <a:ext cx="914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591E638-31CB-525F-7F0A-63891B8E5832}"/>
              </a:ext>
            </a:extLst>
          </p:cNvPr>
          <p:cNvSpPr txBox="1"/>
          <p:nvPr/>
        </p:nvSpPr>
        <p:spPr>
          <a:xfrm>
            <a:off x="0" y="6627168"/>
            <a:ext cx="370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/>
              <a:t>3/6</a:t>
            </a:r>
            <a:endParaRPr lang="ko-KR" altLang="en-US" sz="900" b="1" dirty="0"/>
          </a:p>
        </p:txBody>
      </p:sp>
      <p:pic>
        <p:nvPicPr>
          <p:cNvPr id="9" name="그림 8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ADDD3463-ED92-EBE7-BC3E-71C618E71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23" y="827"/>
            <a:ext cx="800710" cy="334190"/>
          </a:xfrm>
          <a:prstGeom prst="rect">
            <a:avLst/>
          </a:prstGeom>
        </p:spPr>
      </p:pic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977990C0-0CA9-0962-D9A2-B270EB894AD6}"/>
              </a:ext>
            </a:extLst>
          </p:cNvPr>
          <p:cNvCxnSpPr>
            <a:cxnSpLocks/>
          </p:cNvCxnSpPr>
          <p:nvPr/>
        </p:nvCxnSpPr>
        <p:spPr>
          <a:xfrm>
            <a:off x="899875" y="4053423"/>
            <a:ext cx="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D368FCCD-DBA8-E3FA-6F6E-659DE2D24271}"/>
              </a:ext>
            </a:extLst>
          </p:cNvPr>
          <p:cNvCxnSpPr>
            <a:cxnSpLocks/>
          </p:cNvCxnSpPr>
          <p:nvPr/>
        </p:nvCxnSpPr>
        <p:spPr>
          <a:xfrm>
            <a:off x="2543758" y="3847310"/>
            <a:ext cx="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183D5E4-6DDA-BFDA-7338-697C9ABB1324}"/>
              </a:ext>
            </a:extLst>
          </p:cNvPr>
          <p:cNvSpPr/>
          <p:nvPr/>
        </p:nvSpPr>
        <p:spPr>
          <a:xfrm>
            <a:off x="1983451" y="1442647"/>
            <a:ext cx="1139424" cy="293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폐유기용제</a:t>
            </a: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F0276753-E525-8E23-61CF-F273F254737F}"/>
              </a:ext>
            </a:extLst>
          </p:cNvPr>
          <p:cNvCxnSpPr>
            <a:cxnSpLocks/>
            <a:stCxn id="34" idx="2"/>
            <a:endCxn id="51" idx="2"/>
          </p:cNvCxnSpPr>
          <p:nvPr/>
        </p:nvCxnSpPr>
        <p:spPr>
          <a:xfrm flipH="1">
            <a:off x="2549424" y="1736415"/>
            <a:ext cx="3739" cy="400257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D75DCD5-F1EC-9705-CBA1-3A9156C31BF8}"/>
              </a:ext>
            </a:extLst>
          </p:cNvPr>
          <p:cNvSpPr/>
          <p:nvPr/>
        </p:nvSpPr>
        <p:spPr>
          <a:xfrm>
            <a:off x="1979712" y="1916832"/>
            <a:ext cx="1175284" cy="31242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전처리</a:t>
            </a:r>
            <a:endParaRPr lang="ko-KR" altLang="en-US" sz="1400" b="1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E29A5CB-F45E-7509-4CD7-636AC5C59BEB}"/>
              </a:ext>
            </a:extLst>
          </p:cNvPr>
          <p:cNvSpPr/>
          <p:nvPr/>
        </p:nvSpPr>
        <p:spPr>
          <a:xfrm>
            <a:off x="1979712" y="2420888"/>
            <a:ext cx="1139424" cy="293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정류탑공급</a:t>
            </a:r>
            <a:endParaRPr lang="ko-KR" altLang="en-US" sz="1400" b="1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3F8E346-56C0-7118-C4D6-F5920D7010E2}"/>
              </a:ext>
            </a:extLst>
          </p:cNvPr>
          <p:cNvSpPr/>
          <p:nvPr/>
        </p:nvSpPr>
        <p:spPr>
          <a:xfrm>
            <a:off x="1979712" y="2924944"/>
            <a:ext cx="1139424" cy="293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가열열</a:t>
            </a:r>
            <a:endParaRPr lang="ko-KR" altLang="en-US" sz="1400" b="1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86E5EDD-8510-E485-26D7-865BD0A59BE5}"/>
              </a:ext>
            </a:extLst>
          </p:cNvPr>
          <p:cNvSpPr/>
          <p:nvPr/>
        </p:nvSpPr>
        <p:spPr>
          <a:xfrm>
            <a:off x="1979712" y="3429000"/>
            <a:ext cx="1139424" cy="293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증류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BF63455-6956-FD4B-B423-E451A2897858}"/>
              </a:ext>
            </a:extLst>
          </p:cNvPr>
          <p:cNvSpPr/>
          <p:nvPr/>
        </p:nvSpPr>
        <p:spPr>
          <a:xfrm>
            <a:off x="1979712" y="3933056"/>
            <a:ext cx="1139424" cy="293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냉각</a:t>
            </a:r>
            <a:r>
              <a:rPr lang="en-US" altLang="ko-KR" sz="14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4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응축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A3DC38FF-3DFA-BD31-35FA-29F4CCC4CF1A}"/>
              </a:ext>
            </a:extLst>
          </p:cNvPr>
          <p:cNvSpPr/>
          <p:nvPr/>
        </p:nvSpPr>
        <p:spPr>
          <a:xfrm>
            <a:off x="1979712" y="4941168"/>
            <a:ext cx="1139424" cy="293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FILTERING</a:t>
            </a:r>
            <a:endParaRPr lang="ko-KR" altLang="en-US" sz="1400" b="1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FFB1E85A-54E3-B3AD-EF47-D90F682357BF}"/>
              </a:ext>
            </a:extLst>
          </p:cNvPr>
          <p:cNvSpPr/>
          <p:nvPr/>
        </p:nvSpPr>
        <p:spPr>
          <a:xfrm>
            <a:off x="1979712" y="4437112"/>
            <a:ext cx="1139424" cy="293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제품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1A186D6D-6D88-D426-F1F3-BAA904B4CB5F}"/>
              </a:ext>
            </a:extLst>
          </p:cNvPr>
          <p:cNvSpPr/>
          <p:nvPr/>
        </p:nvSpPr>
        <p:spPr>
          <a:xfrm>
            <a:off x="323528" y="3713718"/>
            <a:ext cx="1139424" cy="293768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환류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5DA75F23-7CF2-A938-B5CF-BC144560AFDE}"/>
              </a:ext>
            </a:extLst>
          </p:cNvPr>
          <p:cNvSpPr/>
          <p:nvPr/>
        </p:nvSpPr>
        <p:spPr>
          <a:xfrm>
            <a:off x="323528" y="4725144"/>
            <a:ext cx="1128964" cy="342462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err="1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불합격시환류</a:t>
            </a:r>
            <a:endParaRPr lang="ko-KR" altLang="en-US" sz="1200" b="1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D415F112-3E44-EDB1-3FAA-7108A448DB11}"/>
              </a:ext>
            </a:extLst>
          </p:cNvPr>
          <p:cNvCxnSpPr>
            <a:cxnSpLocks/>
          </p:cNvCxnSpPr>
          <p:nvPr/>
        </p:nvCxnSpPr>
        <p:spPr>
          <a:xfrm>
            <a:off x="4250574" y="5430186"/>
            <a:ext cx="0" cy="2964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D0E42242-0446-5B22-43CB-7EC05898262C}"/>
              </a:ext>
            </a:extLst>
          </p:cNvPr>
          <p:cNvSpPr/>
          <p:nvPr/>
        </p:nvSpPr>
        <p:spPr>
          <a:xfrm>
            <a:off x="3635896" y="4725144"/>
            <a:ext cx="1139424" cy="293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검사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EE3E3E3-7E62-2ED6-5C03-7AE9A849B59F}"/>
              </a:ext>
            </a:extLst>
          </p:cNvPr>
          <p:cNvSpPr/>
          <p:nvPr/>
        </p:nvSpPr>
        <p:spPr>
          <a:xfrm>
            <a:off x="1979712" y="5445224"/>
            <a:ext cx="1139424" cy="293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포장</a:t>
            </a:r>
          </a:p>
        </p:txBody>
      </p: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E859F6AB-56FC-EED0-B90F-90B0E7DC1EFE}"/>
              </a:ext>
            </a:extLst>
          </p:cNvPr>
          <p:cNvCxnSpPr>
            <a:cxnSpLocks/>
            <a:stCxn id="51" idx="3"/>
            <a:endCxn id="53" idx="3"/>
          </p:cNvCxnSpPr>
          <p:nvPr/>
        </p:nvCxnSpPr>
        <p:spPr>
          <a:xfrm>
            <a:off x="3119136" y="5592108"/>
            <a:ext cx="165618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7E352EB-2449-523E-DE31-14425A0A408B}"/>
              </a:ext>
            </a:extLst>
          </p:cNvPr>
          <p:cNvSpPr/>
          <p:nvPr/>
        </p:nvSpPr>
        <p:spPr>
          <a:xfrm>
            <a:off x="3635896" y="5445224"/>
            <a:ext cx="1139424" cy="293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판매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83BAA4-ADF8-CE9B-4788-309EA07E2584}"/>
              </a:ext>
            </a:extLst>
          </p:cNvPr>
          <p:cNvSpPr txBox="1"/>
          <p:nvPr/>
        </p:nvSpPr>
        <p:spPr>
          <a:xfrm>
            <a:off x="5035574" y="1311080"/>
            <a:ext cx="4139952" cy="4652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5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관련장치</a:t>
            </a:r>
            <a:endParaRPr lang="en-US" altLang="ko-KR" sz="135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TOWER   : 60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단 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Tray (1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en-US" altLang="ko-KR" sz="13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Capa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(10</a:t>
            </a:r>
            <a:r>
              <a:rPr lang="en-US" altLang="ko-KR" sz="1200" b="0" i="0" dirty="0">
                <a:solidFill>
                  <a:srgbClr val="424242"/>
                </a:solidFill>
                <a:effectLst/>
                <a:latin typeface="-apple-system"/>
              </a:rPr>
              <a:t>m³)</a:t>
            </a:r>
            <a:endParaRPr lang="en-US" altLang="ko-KR" sz="13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: 2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단 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Packing (1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) </a:t>
            </a:r>
            <a:r>
              <a:rPr lang="en-US" altLang="ko-KR" sz="13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Capa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(47</a:t>
            </a:r>
            <a:r>
              <a:rPr lang="en-US" altLang="ko-KR" sz="1200" b="0" i="0" dirty="0">
                <a:solidFill>
                  <a:srgbClr val="424242"/>
                </a:solidFill>
                <a:effectLst/>
                <a:latin typeface="-apple-system"/>
              </a:rPr>
              <a:t>m³)</a:t>
            </a:r>
            <a:endParaRPr lang="en-US" altLang="ko-KR" sz="13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: 1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단 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Packing (1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) </a:t>
            </a:r>
            <a:r>
              <a:rPr lang="en-US" altLang="ko-KR" sz="13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Capa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(54</a:t>
            </a:r>
            <a:r>
              <a:rPr lang="en-US" altLang="ko-KR" sz="1200" b="0" i="0" dirty="0">
                <a:solidFill>
                  <a:srgbClr val="424242"/>
                </a:solidFill>
                <a:effectLst/>
                <a:latin typeface="-apple-system"/>
              </a:rPr>
              <a:t>m³)</a:t>
            </a:r>
            <a:endParaRPr lang="en-US" altLang="ko-KR" sz="13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3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35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관련탱크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83</a:t>
            </a:r>
            <a:r>
              <a:rPr lang="en-US" altLang="ko-KR" sz="1400" b="0" i="0" dirty="0">
                <a:solidFill>
                  <a:srgbClr val="424242"/>
                </a:solidFill>
                <a:effectLst/>
                <a:latin typeface="-apple-system"/>
              </a:rPr>
              <a:t>m³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(4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, 204</a:t>
            </a:r>
            <a:r>
              <a:rPr lang="en-US" altLang="ko-KR" sz="1400" b="0" i="0" dirty="0">
                <a:solidFill>
                  <a:srgbClr val="424242"/>
                </a:solidFill>
                <a:effectLst/>
                <a:latin typeface="-apple-system"/>
              </a:rPr>
              <a:t>m³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(3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: 32</a:t>
            </a:r>
            <a:r>
              <a:rPr lang="en-US" altLang="ko-KR" sz="1400" b="0" i="0" dirty="0">
                <a:solidFill>
                  <a:srgbClr val="424242"/>
                </a:solidFill>
                <a:effectLst/>
                <a:latin typeface="-apple-system"/>
              </a:rPr>
              <a:t>m³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(Cone 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탱크 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8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3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5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기타</a:t>
            </a:r>
            <a:r>
              <a:rPr lang="en-US" altLang="ko-KR" sz="135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UTILITY</a:t>
            </a:r>
          </a:p>
          <a:p>
            <a:pPr>
              <a:lnSpc>
                <a:spcPct val="150000"/>
              </a:lnSpc>
            </a:pPr>
            <a:r>
              <a:rPr lang="en-US" altLang="ko-KR" sz="135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스팀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열매보일러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Cooling Tower </a:t>
            </a:r>
          </a:p>
          <a:p>
            <a:pPr>
              <a:lnSpc>
                <a:spcPct val="150000"/>
              </a:lnSpc>
            </a:pP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:  Air Compressor, 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질소공급시스템</a:t>
            </a:r>
            <a:endParaRPr lang="en-US" altLang="ko-KR" sz="13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3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35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35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분석장비 </a:t>
            </a:r>
            <a:endParaRPr lang="en-US" altLang="ko-KR" sz="135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5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</a:t>
            </a:r>
            <a:r>
              <a:rPr lang="ko-KR" altLang="en-US" sz="135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GC1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수분분석기 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</a:t>
            </a:r>
            <a:endParaRPr lang="en-US" altLang="ko-KR" sz="13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: </a:t>
            </a:r>
            <a:r>
              <a:rPr lang="ko-KR" altLang="en-US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본사 시험분석팀과 연계분석가능</a:t>
            </a:r>
            <a:r>
              <a:rPr lang="en-US" altLang="ko-KR" sz="13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</a:p>
        </p:txBody>
      </p: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D76B622D-A32B-BA24-4986-F734ABC38BAB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893240" y="3284984"/>
            <a:ext cx="0" cy="4287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>
            <a:extLst>
              <a:ext uri="{FF2B5EF4-FFF2-40B4-BE49-F238E27FC236}">
                <a16:creationId xmlns:a16="http://schemas.microsoft.com/office/drawing/2014/main" id="{C48155BC-B6FD-AD7F-3EF3-B516944E8CC9}"/>
              </a:ext>
            </a:extLst>
          </p:cNvPr>
          <p:cNvCxnSpPr>
            <a:cxnSpLocks/>
          </p:cNvCxnSpPr>
          <p:nvPr/>
        </p:nvCxnSpPr>
        <p:spPr>
          <a:xfrm>
            <a:off x="899592" y="3284984"/>
            <a:ext cx="1656184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6CA1CD1D-E79A-5938-A6F0-FCA94471E503}"/>
              </a:ext>
            </a:extLst>
          </p:cNvPr>
          <p:cNvCxnSpPr>
            <a:cxnSpLocks/>
          </p:cNvCxnSpPr>
          <p:nvPr/>
        </p:nvCxnSpPr>
        <p:spPr>
          <a:xfrm>
            <a:off x="899592" y="4365104"/>
            <a:ext cx="1656184" cy="0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연결선 144">
            <a:extLst>
              <a:ext uri="{FF2B5EF4-FFF2-40B4-BE49-F238E27FC236}">
                <a16:creationId xmlns:a16="http://schemas.microsoft.com/office/drawing/2014/main" id="{87309AB8-7127-D72F-7092-495D202999DB}"/>
              </a:ext>
            </a:extLst>
          </p:cNvPr>
          <p:cNvCxnSpPr/>
          <p:nvPr/>
        </p:nvCxnSpPr>
        <p:spPr>
          <a:xfrm flipH="1">
            <a:off x="107504" y="3501008"/>
            <a:ext cx="79208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>
            <a:extLst>
              <a:ext uri="{FF2B5EF4-FFF2-40B4-BE49-F238E27FC236}">
                <a16:creationId xmlns:a16="http://schemas.microsoft.com/office/drawing/2014/main" id="{21CE3C46-331C-9051-145E-E33AA72A5D17}"/>
              </a:ext>
            </a:extLst>
          </p:cNvPr>
          <p:cNvCxnSpPr>
            <a:cxnSpLocks/>
          </p:cNvCxnSpPr>
          <p:nvPr/>
        </p:nvCxnSpPr>
        <p:spPr>
          <a:xfrm flipV="1">
            <a:off x="107504" y="3501008"/>
            <a:ext cx="0" cy="13681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886ACEE8-5521-8DD5-5FBB-DC0DC9EE6BBB}"/>
              </a:ext>
            </a:extLst>
          </p:cNvPr>
          <p:cNvCxnSpPr>
            <a:cxnSpLocks/>
          </p:cNvCxnSpPr>
          <p:nvPr/>
        </p:nvCxnSpPr>
        <p:spPr>
          <a:xfrm flipH="1">
            <a:off x="3131840" y="4581128"/>
            <a:ext cx="115212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71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023B2CE-0F65-420B-A6FD-AD3286610EE4}"/>
              </a:ext>
            </a:extLst>
          </p:cNvPr>
          <p:cNvSpPr txBox="1"/>
          <p:nvPr/>
        </p:nvSpPr>
        <p:spPr>
          <a:xfrm>
            <a:off x="17145" y="16759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주요 반입업체</a:t>
            </a:r>
            <a:r>
              <a:rPr lang="en-US" altLang="ko-KR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고객사</a:t>
            </a:r>
            <a:r>
              <a:rPr lang="en-US" altLang="ko-KR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현황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F340B-644B-45C2-A5E0-FA0CD87FD815}"/>
              </a:ext>
            </a:extLst>
          </p:cNvPr>
          <p:cNvSpPr txBox="1"/>
          <p:nvPr/>
        </p:nvSpPr>
        <p:spPr>
          <a:xfrm>
            <a:off x="35496" y="384919"/>
            <a:ext cx="853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회사의 현재 주요 반입고객은 다음과 같으며</a:t>
            </a:r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대기업 중심의 협력관계를 강화할 계획입니다 </a:t>
            </a:r>
            <a:r>
              <a:rPr lang="en-US" altLang="ko-KR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ko-KR" altLang="en-US" sz="14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93DB51-3E38-43BE-9BAB-402085B4A04C}"/>
              </a:ext>
            </a:extLst>
          </p:cNvPr>
          <p:cNvSpPr txBox="1"/>
          <p:nvPr/>
        </p:nvSpPr>
        <p:spPr>
          <a:xfrm>
            <a:off x="8737890" y="6597352"/>
            <a:ext cx="370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/>
              <a:t>4/6</a:t>
            </a:r>
            <a:endParaRPr lang="ko-KR" altLang="en-US" sz="900" b="1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7AD8EFC-5CAA-2817-3FF6-8B1A04D2748D}"/>
              </a:ext>
            </a:extLst>
          </p:cNvPr>
          <p:cNvCxnSpPr/>
          <p:nvPr/>
        </p:nvCxnSpPr>
        <p:spPr>
          <a:xfrm>
            <a:off x="0" y="369332"/>
            <a:ext cx="914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폰트, 그래픽, 로고, 그래픽 디자인이(가) 표시된 사진&#10;&#10;자동 생성된 설명">
            <a:extLst>
              <a:ext uri="{FF2B5EF4-FFF2-40B4-BE49-F238E27FC236}">
                <a16:creationId xmlns:a16="http://schemas.microsoft.com/office/drawing/2014/main" id="{F0087F9A-59A2-FDF2-030C-FFF09EEE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1769355" cy="516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7DC6D-ED71-0915-2D42-DFEF0B87CC83}"/>
              </a:ext>
            </a:extLst>
          </p:cNvPr>
          <p:cNvSpPr txBox="1"/>
          <p:nvPr/>
        </p:nvSpPr>
        <p:spPr>
          <a:xfrm>
            <a:off x="2267744" y="2420888"/>
            <a:ext cx="1403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한화토탈에너지스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3" name="그림 12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7B5C3F54-C786-2352-442E-76C938F9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984002" cy="4163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8160019-D529-FC82-8C29-C7150D8A16AA}"/>
              </a:ext>
            </a:extLst>
          </p:cNvPr>
          <p:cNvSpPr txBox="1"/>
          <p:nvPr/>
        </p:nvSpPr>
        <p:spPr>
          <a:xfrm>
            <a:off x="2339752" y="3933056"/>
            <a:ext cx="1403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LG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화학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대산공장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706E2C-84C7-5C14-DB9D-52D064F35DB1}"/>
              </a:ext>
            </a:extLst>
          </p:cNvPr>
          <p:cNvSpPr txBox="1"/>
          <p:nvPr/>
        </p:nvSpPr>
        <p:spPr>
          <a:xfrm>
            <a:off x="1331640" y="1365619"/>
            <a:ext cx="14032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반입고객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44CE52-FD2F-6FDF-5512-9DE58F06FDFA}"/>
              </a:ext>
            </a:extLst>
          </p:cNvPr>
          <p:cNvSpPr txBox="1"/>
          <p:nvPr/>
        </p:nvSpPr>
        <p:spPr>
          <a:xfrm>
            <a:off x="5803299" y="1365619"/>
            <a:ext cx="14032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생산품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EFB8CC-C05C-B694-2C4E-BFD544AD9466}"/>
              </a:ext>
            </a:extLst>
          </p:cNvPr>
          <p:cNvSpPr txBox="1"/>
          <p:nvPr/>
        </p:nvSpPr>
        <p:spPr>
          <a:xfrm>
            <a:off x="5940152" y="2420888"/>
            <a:ext cx="1403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톨루엔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자일렌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VA  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F809AF-52DD-1D84-E75C-17599BDAF791}"/>
              </a:ext>
            </a:extLst>
          </p:cNvPr>
          <p:cNvSpPr txBox="1"/>
          <p:nvPr/>
        </p:nvSpPr>
        <p:spPr>
          <a:xfrm>
            <a:off x="7331061" y="1365619"/>
            <a:ext cx="14032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비  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594E82-59BC-B29D-7D96-FC2F5D143C97}"/>
              </a:ext>
            </a:extLst>
          </p:cNvPr>
          <p:cNvSpPr txBox="1"/>
          <p:nvPr/>
        </p:nvSpPr>
        <p:spPr>
          <a:xfrm>
            <a:off x="3970050" y="1365619"/>
            <a:ext cx="14032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계약현황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945626-1095-B547-19DD-A174162FFCB5}"/>
              </a:ext>
            </a:extLst>
          </p:cNvPr>
          <p:cNvSpPr txBox="1"/>
          <p:nvPr/>
        </p:nvSpPr>
        <p:spPr>
          <a:xfrm>
            <a:off x="4067944" y="2420888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25.11.01~26.10.31 </a:t>
            </a:r>
          </a:p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3,500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F5982C-A107-1849-A8AE-261820B5041A}"/>
              </a:ext>
            </a:extLst>
          </p:cNvPr>
          <p:cNvSpPr txBox="1"/>
          <p:nvPr/>
        </p:nvSpPr>
        <p:spPr>
          <a:xfrm>
            <a:off x="4139952" y="3861048"/>
            <a:ext cx="1403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24.11.26~26.11.25 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3,000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톤</a:t>
            </a:r>
          </a:p>
        </p:txBody>
      </p:sp>
      <p:pic>
        <p:nvPicPr>
          <p:cNvPr id="32" name="그림 31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4A8238E6-7013-16E3-0904-6BE45F7C7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23" y="827"/>
            <a:ext cx="800710" cy="334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CB3CD3-117F-3B54-5E6D-F25C58F6FCB8}"/>
              </a:ext>
            </a:extLst>
          </p:cNvPr>
          <p:cNvSpPr txBox="1"/>
          <p:nvPr/>
        </p:nvSpPr>
        <p:spPr>
          <a:xfrm>
            <a:off x="6012160" y="3861048"/>
            <a:ext cx="1403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N-HEX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443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25503AC-B782-2423-78EB-5835030FD3B9}"/>
              </a:ext>
            </a:extLst>
          </p:cNvPr>
          <p:cNvGrpSpPr/>
          <p:nvPr/>
        </p:nvGrpSpPr>
        <p:grpSpPr>
          <a:xfrm>
            <a:off x="3347864" y="836717"/>
            <a:ext cx="5796136" cy="6036508"/>
            <a:chOff x="-2222" y="1333577"/>
            <a:chExt cx="4848967" cy="55413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/>
            <a:srcRect l="8030" t="25624" r="7526" b="15622"/>
            <a:stretch/>
          </p:blipFill>
          <p:spPr>
            <a:xfrm>
              <a:off x="-2222" y="1333577"/>
              <a:ext cx="4848967" cy="554132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786865" y="1333577"/>
              <a:ext cx="941283" cy="22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34" b="1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최종·중간 처분업</a:t>
              </a:r>
              <a:endParaRPr lang="ko-KR" altLang="ko-KR" sz="834" b="1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86865" y="1634213"/>
              <a:ext cx="575799" cy="22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34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최종처분</a:t>
              </a:r>
              <a:endParaRPr lang="ko-KR" altLang="ko-KR" sz="834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86865" y="1980781"/>
              <a:ext cx="2443831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8"/>
                </a:spcBef>
              </a:pP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일반, 지정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폐기물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매립</a:t>
              </a:r>
              <a:endParaRPr lang="en-US" altLang="ko-KR" sz="77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>
                <a:spcBef>
                  <a:spcPts val="128"/>
                </a:spcBef>
              </a:pPr>
              <a:r>
                <a:rPr lang="ko-KR" altLang="en-US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위 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치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울산광역시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울주군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온산읍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원봉로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100</a:t>
              </a:r>
              <a:endParaRPr lang="ko-KR" altLang="ko-KR" sz="77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>
                <a:spcBef>
                  <a:spcPts val="128"/>
                </a:spcBef>
              </a:pPr>
              <a:r>
                <a:rPr lang="ko-KR" altLang="en-US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면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적 90,206㎡</a:t>
              </a:r>
              <a:endParaRPr lang="ko-KR" altLang="ko-KR" sz="77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>
                <a:spcBef>
                  <a:spcPts val="128"/>
                </a:spcBef>
              </a:pPr>
              <a:r>
                <a:rPr lang="ko-KR" altLang="en-US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용량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2,308,964㎥</a:t>
              </a:r>
              <a:endParaRPr lang="ko-KR" altLang="ko-KR" sz="77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86865" y="2165209"/>
              <a:ext cx="205505" cy="19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41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endParaRPr lang="ko-KR" altLang="ko-KR" sz="641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86865" y="2760497"/>
              <a:ext cx="575799" cy="22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34" b="1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중간처분</a:t>
              </a:r>
              <a:endParaRPr lang="ko-KR" altLang="ko-KR" sz="834" b="1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86866" y="3032584"/>
              <a:ext cx="2401619" cy="22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34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폐기물 중간처분시설을 갖추고 처분 또는 재생 전환</a:t>
              </a:r>
              <a:endParaRPr lang="ko-KR" altLang="ko-KR" sz="834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86865" y="3372333"/>
              <a:ext cx="1919115" cy="473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8"/>
                </a:spcBef>
              </a:pPr>
              <a:r>
                <a:rPr lang="ko-KR" altLang="en-US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위치 울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산광역시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울주군 온산읍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원봉로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100</a:t>
              </a:r>
            </a:p>
            <a:p>
              <a:pPr>
                <a:spcBef>
                  <a:spcPts val="128"/>
                </a:spcBef>
              </a:pPr>
              <a:r>
                <a:rPr lang="ko-KR" altLang="en-US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폐 산   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90톤/일</a:t>
              </a:r>
            </a:p>
            <a:p>
              <a:pPr>
                <a:spcBef>
                  <a:spcPts val="128"/>
                </a:spcBef>
              </a:pPr>
              <a:r>
                <a:rPr lang="ko-KR" altLang="en-US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폐알카리</a:t>
              </a:r>
              <a:r>
                <a:rPr lang="ko-KR" altLang="en-US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  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5</a:t>
              </a:r>
              <a:r>
                <a:rPr lang="ko-KR" altLang="en-US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톤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/</a:t>
              </a:r>
              <a:r>
                <a:rPr lang="ko-KR" altLang="en-US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일</a:t>
              </a:r>
              <a:endParaRPr lang="ko-KR" altLang="ko-KR" sz="77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86865" y="4476871"/>
              <a:ext cx="896399" cy="22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34" b="1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폐기물 재활용업</a:t>
              </a:r>
              <a:endParaRPr lang="ko-KR" altLang="ko-KR" sz="834" b="1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86865" y="4789139"/>
              <a:ext cx="2108269" cy="22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34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폐기물 재활용 시설을 갖추고 재활용 및 재생</a:t>
              </a:r>
              <a:endParaRPr lang="ko-KR" altLang="ko-KR" sz="834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86865" y="5136136"/>
              <a:ext cx="2310248" cy="342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8"/>
                </a:spcBef>
              </a:pPr>
              <a:r>
                <a:rPr lang="ko-KR" altLang="en-US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위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치 경상북도 경주시 외동읍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냉천공단길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79</a:t>
              </a:r>
            </a:p>
            <a:p>
              <a:pPr>
                <a:spcBef>
                  <a:spcPts val="128"/>
                </a:spcBef>
              </a:pP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반입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폐기물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폐수처리오니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,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공정오니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,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광재류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,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분진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등</a:t>
              </a:r>
              <a:endParaRPr lang="ko-KR" altLang="ko-KR" sz="77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86865" y="5845502"/>
              <a:ext cx="994183" cy="22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34" b="1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폐유기용제 재활용</a:t>
              </a:r>
              <a:endParaRPr lang="ko-KR" altLang="ko-KR" sz="834" b="1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86865" y="6151932"/>
              <a:ext cx="2178802" cy="220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34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폐유기용제 정제시설을 갖추고 재활용 및 재생</a:t>
              </a:r>
              <a:endParaRPr lang="ko-KR" altLang="ko-KR" sz="834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86865" y="6504682"/>
              <a:ext cx="1928733" cy="342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8"/>
                </a:spcBef>
              </a:pPr>
              <a:r>
                <a:rPr lang="ko-KR" altLang="en-US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위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치 충청남도 당진시 송산면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동곡리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388-1</a:t>
              </a:r>
            </a:p>
            <a:p>
              <a:pPr>
                <a:spcBef>
                  <a:spcPts val="128"/>
                </a:spcBef>
              </a:pP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반입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폐기물</a:t>
              </a:r>
              <a:r>
                <a:rPr lang="en-US" altLang="ko-KR" sz="770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 </a:t>
              </a:r>
              <a:r>
                <a:rPr lang="en-US" altLang="ko-KR" sz="770" dirty="0" err="1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폐유기용제</a:t>
              </a:r>
              <a:endParaRPr lang="ko-KR" altLang="ko-KR" sz="77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18C104-BF24-4894-BB1C-A4E72FF6CFC7}"/>
                </a:ext>
              </a:extLst>
            </p:cNvPr>
            <p:cNvSpPr txBox="1"/>
            <p:nvPr/>
          </p:nvSpPr>
          <p:spPr>
            <a:xfrm>
              <a:off x="2166792" y="6713447"/>
              <a:ext cx="395412" cy="16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9" dirty="0">
                  <a:solidFill>
                    <a:srgbClr val="FFFFFF"/>
                  </a:solidFill>
                </a:rPr>
                <a:t>05</a:t>
              </a:r>
              <a:endParaRPr lang="ko-KR" altLang="ko-KR" sz="449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EDFEAC-A1D7-063D-1CE8-FA233821295B}"/>
              </a:ext>
            </a:extLst>
          </p:cNvPr>
          <p:cNvSpPr txBox="1"/>
          <p:nvPr/>
        </p:nvSpPr>
        <p:spPr>
          <a:xfrm>
            <a:off x="35496" y="-16200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ko-KR" altLang="en-US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모회사의의 사업영역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ACD85-60C2-63A4-AEA0-B1EEE5E62433}"/>
              </a:ext>
            </a:extLst>
          </p:cNvPr>
          <p:cNvSpPr txBox="1"/>
          <p:nvPr/>
        </p:nvSpPr>
        <p:spPr>
          <a:xfrm>
            <a:off x="48853" y="369332"/>
            <a:ext cx="853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 회사인 ㈜</a:t>
            </a:r>
            <a:r>
              <a:rPr lang="ko-KR" altLang="en-US" sz="1400" b="1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이에스티의</a:t>
            </a:r>
            <a:r>
              <a:rPr lang="ko-KR" altLang="en-US" sz="1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사업영역은 다음과 같습니다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951DAB9-090A-81DD-9561-26A613E1BE29}"/>
              </a:ext>
            </a:extLst>
          </p:cNvPr>
          <p:cNvCxnSpPr/>
          <p:nvPr/>
        </p:nvCxnSpPr>
        <p:spPr>
          <a:xfrm>
            <a:off x="0" y="369332"/>
            <a:ext cx="914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F053F00B-532B-FB09-EB09-BF99E87644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7" y="4381899"/>
            <a:ext cx="1039250" cy="433749"/>
          </a:xfrm>
          <a:prstGeom prst="rect">
            <a:avLst/>
          </a:prstGeom>
        </p:spPr>
      </p:pic>
      <p:pic>
        <p:nvPicPr>
          <p:cNvPr id="7" name="그림 6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49E0F1A5-74FE-7A21-94CE-1F845C856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5" y="1475182"/>
            <a:ext cx="589266" cy="475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6649A4-CD29-457F-D7D5-7311C342DC41}"/>
              </a:ext>
            </a:extLst>
          </p:cNvPr>
          <p:cNvSpPr txBox="1"/>
          <p:nvPr/>
        </p:nvSpPr>
        <p:spPr>
          <a:xfrm>
            <a:off x="395536" y="2013344"/>
            <a:ext cx="29523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최종처분업</a:t>
            </a:r>
            <a:r>
              <a:rPr lang="en-US" altLang="ko-KR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매립장</a:t>
            </a:r>
            <a:r>
              <a:rPr lang="en-US" altLang="ko-KR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: </a:t>
            </a:r>
            <a:r>
              <a:rPr lang="ko-KR" altLang="en-US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울산 운영 중</a:t>
            </a:r>
            <a:endParaRPr lang="en-US" altLang="ko-KR" sz="13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endParaRPr lang="en-US" altLang="ko-KR" sz="13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중간재활용업 </a:t>
            </a:r>
            <a:r>
              <a:rPr lang="en-US" altLang="ko-KR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경북 경주 운영 중</a:t>
            </a:r>
            <a:endParaRPr lang="en-US" altLang="ko-KR" sz="13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endParaRPr lang="en-US" altLang="ko-KR" sz="13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중간처분업</a:t>
            </a:r>
            <a:r>
              <a:rPr lang="en-US" altLang="ko-KR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폐산</a:t>
            </a:r>
            <a:r>
              <a:rPr lang="en-US" altLang="ko-KR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300" b="1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폐알카리</a:t>
            </a:r>
            <a:r>
              <a:rPr lang="en-US" altLang="ko-KR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: </a:t>
            </a:r>
            <a:r>
              <a:rPr lang="ko-KR" altLang="en-US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허가완료</a:t>
            </a:r>
            <a:endParaRPr lang="en-US" altLang="ko-KR" sz="13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3EA41-5808-853F-155F-3052E6EE83F5}"/>
              </a:ext>
            </a:extLst>
          </p:cNvPr>
          <p:cNvSpPr txBox="1"/>
          <p:nvPr/>
        </p:nvSpPr>
        <p:spPr>
          <a:xfrm>
            <a:off x="395536" y="4938492"/>
            <a:ext cx="29689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폐유기용제 재활용업 </a:t>
            </a:r>
            <a:r>
              <a:rPr lang="en-US" altLang="ko-KR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충남 당진 운영 중</a:t>
            </a:r>
            <a:endParaRPr lang="en-US" altLang="ko-KR" sz="13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E7F5DB-5EE0-335F-9856-2198CF13DF7B}"/>
              </a:ext>
            </a:extLst>
          </p:cNvPr>
          <p:cNvSpPr txBox="1"/>
          <p:nvPr/>
        </p:nvSpPr>
        <p:spPr>
          <a:xfrm>
            <a:off x="15786" y="6627168"/>
            <a:ext cx="370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/>
              <a:t>5/6</a:t>
            </a:r>
            <a:endParaRPr lang="ko-KR" altLang="en-US" sz="900" b="1" dirty="0"/>
          </a:p>
        </p:txBody>
      </p:sp>
      <p:pic>
        <p:nvPicPr>
          <p:cNvPr id="5" name="그림 4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66496688-A594-DF88-3742-62871155F6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23" y="827"/>
            <a:ext cx="800710" cy="334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47" y="3533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6. </a:t>
            </a:r>
            <a:r>
              <a:rPr lang="ko-KR" altLang="en-US" b="1" dirty="0"/>
              <a:t>재무현황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796" y="385255"/>
            <a:ext cx="8474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회사는 </a:t>
            </a:r>
            <a:r>
              <a:rPr lang="en-US" altLang="ko-KR" sz="1400" b="1" dirty="0"/>
              <a:t>‘24</a:t>
            </a:r>
            <a:r>
              <a:rPr lang="ko-KR" altLang="en-US" sz="1400" b="1" dirty="0"/>
              <a:t>년도부터 사업추진 중으로 모회사의 재무현황을 작성하였음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48464" y="6597352"/>
            <a:ext cx="370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/>
              <a:t>6/6</a:t>
            </a:r>
            <a:endParaRPr lang="ko-KR" altLang="en-US" sz="900" b="1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E472667-AA3F-4A2A-8B82-2E4D1F8EA609}"/>
              </a:ext>
            </a:extLst>
          </p:cNvPr>
          <p:cNvCxnSpPr>
            <a:cxnSpLocks/>
          </p:cNvCxnSpPr>
          <p:nvPr/>
        </p:nvCxnSpPr>
        <p:spPr>
          <a:xfrm>
            <a:off x="498708" y="5301208"/>
            <a:ext cx="489654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44BD79-C89D-4DCB-A4E6-00CBEC2FEFD9}"/>
              </a:ext>
            </a:extLst>
          </p:cNvPr>
          <p:cNvSpPr txBox="1"/>
          <p:nvPr/>
        </p:nvSpPr>
        <p:spPr>
          <a:xfrm>
            <a:off x="973279" y="5282568"/>
            <a:ext cx="9028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/>
              <a:t>2022</a:t>
            </a:r>
            <a:r>
              <a:rPr lang="ko-KR" altLang="en-US" sz="1300" b="1" dirty="0"/>
              <a:t>년도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FC609A-333E-4D87-83EB-132191958789}"/>
              </a:ext>
            </a:extLst>
          </p:cNvPr>
          <p:cNvSpPr txBox="1"/>
          <p:nvPr/>
        </p:nvSpPr>
        <p:spPr>
          <a:xfrm>
            <a:off x="2434458" y="5282568"/>
            <a:ext cx="9028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/>
              <a:t>2023</a:t>
            </a:r>
            <a:r>
              <a:rPr lang="ko-KR" altLang="en-US" sz="1300" b="1" dirty="0"/>
              <a:t>년도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CF0598-3451-4817-AED5-51D8C062F40C}"/>
              </a:ext>
            </a:extLst>
          </p:cNvPr>
          <p:cNvSpPr txBox="1"/>
          <p:nvPr/>
        </p:nvSpPr>
        <p:spPr>
          <a:xfrm>
            <a:off x="4116354" y="5287616"/>
            <a:ext cx="9028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/>
              <a:t>2024</a:t>
            </a:r>
            <a:r>
              <a:rPr lang="ko-KR" altLang="en-US" sz="1300" b="1" dirty="0"/>
              <a:t>년도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01614C7-6DDF-4AE2-84D1-A5D066687956}"/>
              </a:ext>
            </a:extLst>
          </p:cNvPr>
          <p:cNvSpPr/>
          <p:nvPr/>
        </p:nvSpPr>
        <p:spPr>
          <a:xfrm>
            <a:off x="714732" y="3284538"/>
            <a:ext cx="612668" cy="20166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74532D8-FAC5-49B3-BA3D-CCE3C5540AC9}"/>
              </a:ext>
            </a:extLst>
          </p:cNvPr>
          <p:cNvSpPr/>
          <p:nvPr/>
        </p:nvSpPr>
        <p:spPr>
          <a:xfrm>
            <a:off x="2298908" y="3068960"/>
            <a:ext cx="612668" cy="22322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026A6E6-43A1-4431-97B6-5778F5B4DAFB}"/>
              </a:ext>
            </a:extLst>
          </p:cNvPr>
          <p:cNvSpPr/>
          <p:nvPr/>
        </p:nvSpPr>
        <p:spPr>
          <a:xfrm>
            <a:off x="3955092" y="2780928"/>
            <a:ext cx="612668" cy="2520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DE3282-E3B5-487E-B037-E8D45116D00A}"/>
              </a:ext>
            </a:extLst>
          </p:cNvPr>
          <p:cNvSpPr txBox="1"/>
          <p:nvPr/>
        </p:nvSpPr>
        <p:spPr>
          <a:xfrm>
            <a:off x="3923928" y="2492896"/>
            <a:ext cx="7088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/>
              <a:t>13,619</a:t>
            </a:r>
            <a:endParaRPr lang="ko-KR" altLang="en-US" sz="13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D8E8E1-4D6F-4CB4-8670-F2B29ED9787D}"/>
              </a:ext>
            </a:extLst>
          </p:cNvPr>
          <p:cNvSpPr txBox="1"/>
          <p:nvPr/>
        </p:nvSpPr>
        <p:spPr>
          <a:xfrm>
            <a:off x="683568" y="2992150"/>
            <a:ext cx="6126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/>
              <a:t>8,253</a:t>
            </a:r>
            <a:endParaRPr lang="ko-KR" altLang="en-US" sz="13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772851-410A-4BB7-8950-17396B43366C}"/>
              </a:ext>
            </a:extLst>
          </p:cNvPr>
          <p:cNvSpPr txBox="1"/>
          <p:nvPr/>
        </p:nvSpPr>
        <p:spPr>
          <a:xfrm>
            <a:off x="2267744" y="2780928"/>
            <a:ext cx="7088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/>
              <a:t>10,809</a:t>
            </a:r>
            <a:endParaRPr lang="ko-KR" altLang="en-US" sz="1300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B565ADB-B3DB-46F3-9D43-03EEA74EF0CF}"/>
              </a:ext>
            </a:extLst>
          </p:cNvPr>
          <p:cNvSpPr/>
          <p:nvPr/>
        </p:nvSpPr>
        <p:spPr>
          <a:xfrm>
            <a:off x="1424685" y="4725144"/>
            <a:ext cx="612668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4E93AAD-57E5-476F-B253-1D9BFAE84AC7}"/>
              </a:ext>
            </a:extLst>
          </p:cNvPr>
          <p:cNvSpPr/>
          <p:nvPr/>
        </p:nvSpPr>
        <p:spPr>
          <a:xfrm>
            <a:off x="3018988" y="5013176"/>
            <a:ext cx="612668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1B75052-D87D-49F7-889D-A1235DB6DE2E}"/>
              </a:ext>
            </a:extLst>
          </p:cNvPr>
          <p:cNvSpPr/>
          <p:nvPr/>
        </p:nvSpPr>
        <p:spPr>
          <a:xfrm>
            <a:off x="4675172" y="4941168"/>
            <a:ext cx="612668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3397B2-FE39-4000-A0AF-F8071E810FA0}"/>
              </a:ext>
            </a:extLst>
          </p:cNvPr>
          <p:cNvSpPr txBox="1"/>
          <p:nvPr/>
        </p:nvSpPr>
        <p:spPr>
          <a:xfrm>
            <a:off x="4644008" y="4653136"/>
            <a:ext cx="6126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/>
              <a:t>1,611</a:t>
            </a:r>
            <a:endParaRPr lang="ko-KR" altLang="en-US" sz="13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6C1780-349A-455A-A8BF-B05815650DB7}"/>
              </a:ext>
            </a:extLst>
          </p:cNvPr>
          <p:cNvSpPr txBox="1"/>
          <p:nvPr/>
        </p:nvSpPr>
        <p:spPr>
          <a:xfrm>
            <a:off x="2987824" y="4725144"/>
            <a:ext cx="6126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/>
              <a:t>1,069</a:t>
            </a:r>
            <a:endParaRPr lang="ko-KR" altLang="en-US" sz="13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5A2C6A-ADD1-43EB-AEA8-CE6FDA5FB992}"/>
              </a:ext>
            </a:extLst>
          </p:cNvPr>
          <p:cNvSpPr txBox="1"/>
          <p:nvPr/>
        </p:nvSpPr>
        <p:spPr>
          <a:xfrm>
            <a:off x="1403648" y="4437112"/>
            <a:ext cx="6126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/>
              <a:t>2,662</a:t>
            </a:r>
            <a:endParaRPr lang="ko-KR" altLang="en-US" sz="1300" b="1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4BF582D-DDA0-4D19-9E16-2F8FEF9516F0}"/>
              </a:ext>
            </a:extLst>
          </p:cNvPr>
          <p:cNvSpPr/>
          <p:nvPr/>
        </p:nvSpPr>
        <p:spPr>
          <a:xfrm>
            <a:off x="3275856" y="2302252"/>
            <a:ext cx="570376" cy="1646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매출액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6BF8478-8A88-4B41-8CB8-316A1592CA65}"/>
              </a:ext>
            </a:extLst>
          </p:cNvPr>
          <p:cNvSpPr/>
          <p:nvPr/>
        </p:nvSpPr>
        <p:spPr>
          <a:xfrm>
            <a:off x="3899937" y="2311707"/>
            <a:ext cx="641449" cy="145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>
                <a:solidFill>
                  <a:schemeClr val="tx1"/>
                </a:solidFill>
              </a:rPr>
              <a:t>당기순익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C80CAF-7460-4F5C-95ED-3001D477E12C}"/>
              </a:ext>
            </a:extLst>
          </p:cNvPr>
          <p:cNvSpPr txBox="1"/>
          <p:nvPr/>
        </p:nvSpPr>
        <p:spPr>
          <a:xfrm>
            <a:off x="4449938" y="1783840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/>
              <a:t>(</a:t>
            </a:r>
            <a:r>
              <a:rPr lang="ko-KR" altLang="en-US" sz="900" b="1" dirty="0"/>
              <a:t>단위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백만원</a:t>
            </a:r>
            <a:r>
              <a:rPr lang="en-US" altLang="ko-KR" sz="900" b="1" dirty="0"/>
              <a:t>)</a:t>
            </a:r>
            <a:endParaRPr lang="ko-KR" altLang="en-US" sz="9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A0BDBD-4933-4046-AC4D-66D27FC069E4}"/>
              </a:ext>
            </a:extLst>
          </p:cNvPr>
          <p:cNvSpPr txBox="1"/>
          <p:nvPr/>
        </p:nvSpPr>
        <p:spPr>
          <a:xfrm>
            <a:off x="2652675" y="1188322"/>
            <a:ext cx="16738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b="1" dirty="0"/>
              <a:t>최근</a:t>
            </a:r>
            <a:r>
              <a:rPr lang="en-US" altLang="ko-KR" sz="1300" b="1" dirty="0"/>
              <a:t>3</a:t>
            </a:r>
            <a:r>
              <a:rPr lang="ko-KR" altLang="en-US" sz="1300" b="1" dirty="0"/>
              <a:t>개년 손익현황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1DB45FDB-CD9D-4545-9159-48C8CE645564}"/>
              </a:ext>
            </a:extLst>
          </p:cNvPr>
          <p:cNvCxnSpPr/>
          <p:nvPr/>
        </p:nvCxnSpPr>
        <p:spPr>
          <a:xfrm>
            <a:off x="0" y="6557596"/>
            <a:ext cx="3312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1EF3615-5EA1-45BD-95CF-8ECA2F92494A}"/>
              </a:ext>
            </a:extLst>
          </p:cNvPr>
          <p:cNvSpPr txBox="1"/>
          <p:nvPr/>
        </p:nvSpPr>
        <p:spPr>
          <a:xfrm>
            <a:off x="61895" y="6525344"/>
            <a:ext cx="28280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/>
              <a:t>※ </a:t>
            </a:r>
            <a:r>
              <a:rPr lang="en-US" altLang="ko-KR" sz="1000" b="1" dirty="0"/>
              <a:t>EST</a:t>
            </a:r>
            <a:r>
              <a:rPr lang="ko-KR" altLang="en-US" sz="1000" b="1" dirty="0"/>
              <a:t>는 외부감사대상법인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동현회계법인</a:t>
            </a:r>
            <a:r>
              <a:rPr lang="en-US" altLang="ko-KR" sz="1000" b="1" dirty="0"/>
              <a:t>) </a:t>
            </a:r>
            <a:r>
              <a:rPr lang="ko-KR" altLang="en-US" sz="1000" b="1" dirty="0"/>
              <a:t>임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63EAACC4-8A51-4B13-AEE5-9756F5667902}"/>
              </a:ext>
            </a:extLst>
          </p:cNvPr>
          <p:cNvSpPr/>
          <p:nvPr/>
        </p:nvSpPr>
        <p:spPr>
          <a:xfrm>
            <a:off x="6211889" y="2320815"/>
            <a:ext cx="1204378" cy="2959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/>
              <a:t>자산</a:t>
            </a:r>
            <a:endParaRPr lang="en-US" altLang="ko-KR" sz="1300" b="1" dirty="0"/>
          </a:p>
          <a:p>
            <a:pPr algn="ctr"/>
            <a:r>
              <a:rPr lang="en-US" altLang="ko-KR" sz="1300" b="1" dirty="0"/>
              <a:t>32,872</a:t>
            </a:r>
            <a:endParaRPr lang="ko-KR" altLang="en-US" sz="1300" b="1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B88EA7AC-727C-4A37-95BA-DA7D5A588727}"/>
              </a:ext>
            </a:extLst>
          </p:cNvPr>
          <p:cNvSpPr/>
          <p:nvPr/>
        </p:nvSpPr>
        <p:spPr>
          <a:xfrm>
            <a:off x="7420049" y="2320817"/>
            <a:ext cx="1204378" cy="10082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/>
              <a:t>부채</a:t>
            </a:r>
            <a:endParaRPr lang="en-US" altLang="ko-KR" sz="1300" b="1" dirty="0"/>
          </a:p>
          <a:p>
            <a:pPr algn="ctr"/>
            <a:r>
              <a:rPr lang="en-US" altLang="ko-KR" sz="1300" b="1" dirty="0"/>
              <a:t>12,644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C7D9B532-203E-4AEB-AE01-DB0C0C829013}"/>
              </a:ext>
            </a:extLst>
          </p:cNvPr>
          <p:cNvSpPr/>
          <p:nvPr/>
        </p:nvSpPr>
        <p:spPr>
          <a:xfrm>
            <a:off x="7420049" y="3329031"/>
            <a:ext cx="1204378" cy="1945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/>
              <a:t>자본</a:t>
            </a:r>
            <a:endParaRPr lang="en-US" altLang="ko-KR" sz="1300" b="1" dirty="0"/>
          </a:p>
          <a:p>
            <a:pPr algn="ctr"/>
            <a:r>
              <a:rPr lang="en-US" altLang="ko-KR" sz="1300" b="1" dirty="0"/>
              <a:t>20,208</a:t>
            </a:r>
            <a:endParaRPr lang="ko-KR" altLang="en-US" sz="13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139D1A0-42FA-4A9A-B957-71AD0F0F6BD3}"/>
              </a:ext>
            </a:extLst>
          </p:cNvPr>
          <p:cNvSpPr txBox="1"/>
          <p:nvPr/>
        </p:nvSpPr>
        <p:spPr>
          <a:xfrm>
            <a:off x="7004011" y="1188322"/>
            <a:ext cx="10182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b="1" dirty="0"/>
              <a:t>재무상태표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AB01F0-1E10-457F-BE97-27A351FC2145}"/>
              </a:ext>
            </a:extLst>
          </p:cNvPr>
          <p:cNvSpPr txBox="1"/>
          <p:nvPr/>
        </p:nvSpPr>
        <p:spPr>
          <a:xfrm>
            <a:off x="6120123" y="2074594"/>
            <a:ext cx="1550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2024</a:t>
            </a:r>
            <a:r>
              <a:rPr lang="ko-KR" altLang="en-US" sz="1000" b="1" dirty="0"/>
              <a:t>년 </a:t>
            </a:r>
            <a:r>
              <a:rPr lang="en-US" altLang="ko-KR" sz="1000" b="1" dirty="0"/>
              <a:t>12</a:t>
            </a:r>
            <a:r>
              <a:rPr lang="ko-KR" altLang="en-US" sz="1000" b="1" dirty="0"/>
              <a:t>월 </a:t>
            </a:r>
            <a:r>
              <a:rPr lang="en-US" altLang="ko-KR" sz="1000" b="1" dirty="0"/>
              <a:t>31</a:t>
            </a:r>
            <a:r>
              <a:rPr lang="ko-KR" altLang="en-US" sz="1000" b="1" dirty="0"/>
              <a:t>일 현재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52069649-2DB7-4652-AAEE-A2A8838BCDB3}"/>
              </a:ext>
            </a:extLst>
          </p:cNvPr>
          <p:cNvCxnSpPr>
            <a:cxnSpLocks/>
          </p:cNvCxnSpPr>
          <p:nvPr/>
        </p:nvCxnSpPr>
        <p:spPr>
          <a:xfrm>
            <a:off x="1901847" y="1480710"/>
            <a:ext cx="3048495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4ABB0332-FAB7-47F6-9269-6B901D50D9B4}"/>
              </a:ext>
            </a:extLst>
          </p:cNvPr>
          <p:cNvCxnSpPr>
            <a:cxnSpLocks/>
          </p:cNvCxnSpPr>
          <p:nvPr/>
        </p:nvCxnSpPr>
        <p:spPr>
          <a:xfrm>
            <a:off x="6255792" y="1480710"/>
            <a:ext cx="2291995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27862DDB-A87E-CE1B-F9E1-D029F6C17060}"/>
              </a:ext>
            </a:extLst>
          </p:cNvPr>
          <p:cNvCxnSpPr/>
          <p:nvPr/>
        </p:nvCxnSpPr>
        <p:spPr>
          <a:xfrm>
            <a:off x="0" y="369332"/>
            <a:ext cx="914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BEB3E7-4C0B-B7A0-E8EC-3C7E68354042}"/>
              </a:ext>
            </a:extLst>
          </p:cNvPr>
          <p:cNvSpPr txBox="1"/>
          <p:nvPr/>
        </p:nvSpPr>
        <p:spPr>
          <a:xfrm>
            <a:off x="1475656" y="4725144"/>
            <a:ext cx="590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32.2%</a:t>
            </a:r>
            <a:endParaRPr lang="ko-KR" altLang="en-US" sz="11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307FF-1193-1DF5-70C0-A8072806FD7C}"/>
              </a:ext>
            </a:extLst>
          </p:cNvPr>
          <p:cNvSpPr txBox="1"/>
          <p:nvPr/>
        </p:nvSpPr>
        <p:spPr>
          <a:xfrm>
            <a:off x="3059832" y="5013176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9.8%</a:t>
            </a:r>
            <a:endParaRPr lang="ko-KR" altLang="en-US" sz="11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6364E-98F0-48C3-54ED-8B654067DFD4}"/>
              </a:ext>
            </a:extLst>
          </p:cNvPr>
          <p:cNvSpPr txBox="1"/>
          <p:nvPr/>
        </p:nvSpPr>
        <p:spPr>
          <a:xfrm>
            <a:off x="4644008" y="4941168"/>
            <a:ext cx="590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11.8%</a:t>
            </a:r>
            <a:endParaRPr lang="ko-KR" altLang="en-US" sz="11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EED7C6-F088-1B47-1F71-5DD407022CA0}"/>
              </a:ext>
            </a:extLst>
          </p:cNvPr>
          <p:cNvSpPr txBox="1"/>
          <p:nvPr/>
        </p:nvSpPr>
        <p:spPr>
          <a:xfrm>
            <a:off x="4540955" y="2276872"/>
            <a:ext cx="9637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/>
              <a:t>당기순이익율</a:t>
            </a:r>
            <a:r>
              <a:rPr lang="en-US" altLang="ko-KR" sz="800" b="1" dirty="0"/>
              <a:t>(%)</a:t>
            </a:r>
            <a:endParaRPr lang="ko-KR" altLang="en-US" sz="800" b="1" dirty="0"/>
          </a:p>
        </p:txBody>
      </p:sp>
      <p:pic>
        <p:nvPicPr>
          <p:cNvPr id="14" name="그림 13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3FA3AE8B-4BFA-C6C5-72FD-ADE0F98BB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23" y="827"/>
            <a:ext cx="800710" cy="3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3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F7C49D-B05C-4FD3-8471-B7E4ACC6CF12}"/>
              </a:ext>
            </a:extLst>
          </p:cNvPr>
          <p:cNvSpPr txBox="1"/>
          <p:nvPr/>
        </p:nvSpPr>
        <p:spPr>
          <a:xfrm>
            <a:off x="0" y="24665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첨부 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허가증 </a:t>
            </a:r>
            <a:r>
              <a:rPr lang="en-US" altLang="ko-KR" sz="1400" b="1" dirty="0"/>
              <a:t>&amp; </a:t>
            </a:r>
            <a:r>
              <a:rPr lang="ko-KR" altLang="en-US" sz="1400" b="1" dirty="0"/>
              <a:t>등록증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F56FCE3-E094-E2AD-32E4-17FAC2C502DA}"/>
              </a:ext>
            </a:extLst>
          </p:cNvPr>
          <p:cNvCxnSpPr/>
          <p:nvPr/>
        </p:nvCxnSpPr>
        <p:spPr>
          <a:xfrm>
            <a:off x="0" y="369332"/>
            <a:ext cx="914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E79B433F-EEA1-7987-1BB8-B7708C049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23" y="827"/>
            <a:ext cx="800710" cy="33419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22250B0-1DAB-505D-4447-86B17EDC8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272235" cy="60361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3F7F2E1-2E13-1083-78E2-DD1D9339B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4147725" cy="58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7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F7C49D-B05C-4FD3-8471-B7E4ACC6CF12}"/>
              </a:ext>
            </a:extLst>
          </p:cNvPr>
          <p:cNvSpPr txBox="1"/>
          <p:nvPr/>
        </p:nvSpPr>
        <p:spPr>
          <a:xfrm>
            <a:off x="0" y="24665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첨부 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허가증 </a:t>
            </a:r>
            <a:r>
              <a:rPr lang="en-US" altLang="ko-KR" sz="1400" b="1" dirty="0"/>
              <a:t>&amp; </a:t>
            </a:r>
            <a:r>
              <a:rPr lang="ko-KR" altLang="en-US" sz="1400" b="1" dirty="0"/>
              <a:t>등록증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F56FCE3-E094-E2AD-32E4-17FAC2C502DA}"/>
              </a:ext>
            </a:extLst>
          </p:cNvPr>
          <p:cNvCxnSpPr/>
          <p:nvPr/>
        </p:nvCxnSpPr>
        <p:spPr>
          <a:xfrm>
            <a:off x="0" y="369332"/>
            <a:ext cx="914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E79B433F-EEA1-7987-1BB8-B7708C049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23" y="827"/>
            <a:ext cx="800710" cy="33419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C56B1B5-9C47-6646-A397-889D221B0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13576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60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603</Words>
  <Application>Microsoft Office PowerPoint</Application>
  <PresentationFormat>화면 슬라이드 쇼(4:3)</PresentationFormat>
  <Paragraphs>145</Paragraphs>
  <Slides>11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-apple-system</vt:lpstr>
      <vt:lpstr>나눔스퀘어</vt:lpstr>
      <vt:lpstr>나눔스퀘어_ac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김희수</dc:creator>
  <cp:lastModifiedBy>MS</cp:lastModifiedBy>
  <cp:revision>129</cp:revision>
  <cp:lastPrinted>2026-01-07T06:40:18Z</cp:lastPrinted>
  <dcterms:created xsi:type="dcterms:W3CDTF">2018-11-08T03:06:43Z</dcterms:created>
  <dcterms:modified xsi:type="dcterms:W3CDTF">2026-01-14T01:32:21Z</dcterms:modified>
</cp:coreProperties>
</file>